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693" r:id="rId2"/>
    <p:sldId id="696" r:id="rId3"/>
    <p:sldId id="694" r:id="rId4"/>
    <p:sldId id="482" r:id="rId5"/>
    <p:sldId id="697" r:id="rId6"/>
    <p:sldId id="545" r:id="rId7"/>
    <p:sldId id="698" r:id="rId8"/>
    <p:sldId id="472" r:id="rId9"/>
    <p:sldId id="672" r:id="rId10"/>
    <p:sldId id="673" r:id="rId11"/>
    <p:sldId id="674" r:id="rId12"/>
    <p:sldId id="675" r:id="rId13"/>
    <p:sldId id="677" r:id="rId14"/>
    <p:sldId id="699" r:id="rId15"/>
    <p:sldId id="700" r:id="rId16"/>
    <p:sldId id="701" r:id="rId17"/>
    <p:sldId id="702" r:id="rId18"/>
    <p:sldId id="703" r:id="rId19"/>
    <p:sldId id="633" r:id="rId20"/>
    <p:sldId id="704" r:id="rId21"/>
    <p:sldId id="486" r:id="rId22"/>
    <p:sldId id="487" r:id="rId23"/>
    <p:sldId id="488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FBD7EF"/>
    <a:srgbClr val="BBC0C4"/>
    <a:srgbClr val="FEFEFE"/>
    <a:srgbClr val="ACB3A1"/>
    <a:srgbClr val="969696"/>
    <a:srgbClr val="26182F"/>
    <a:srgbClr val="84AEE1"/>
    <a:srgbClr val="FF7124"/>
    <a:srgbClr val="EF750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092" y="-594"/>
      </p:cViewPr>
      <p:guideLst>
        <p:guide orient="horz" pos="2250"/>
        <p:guide pos="3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6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22.tiff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22.tiff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png"/><Relationship Id="rId5" Type="http://schemas.openxmlformats.org/officeDocument/2006/relationships/image" Target="../media/image22.tiff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2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tif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9.xml"/><Relationship Id="rId7" Type="http://schemas.openxmlformats.org/officeDocument/2006/relationships/image" Target="../media/image30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0.png"/><Relationship Id="rId5" Type="http://schemas.openxmlformats.org/officeDocument/2006/relationships/tags" Target="../tags/tag21.xml"/><Relationship Id="rId10" Type="http://schemas.openxmlformats.org/officeDocument/2006/relationships/image" Target="../media/image39.png"/><Relationship Id="rId4" Type="http://schemas.openxmlformats.org/officeDocument/2006/relationships/tags" Target="../tags/tag20.xml"/><Relationship Id="rId9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　面积单位间的进率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0623" y="28098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面积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49067" y="3854952"/>
            <a:ext cx="7834964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</a:t>
            </a:r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面</a:t>
            </a:r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积单位间的进率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37" name="组合 136"/>
          <p:cNvGrpSpPr/>
          <p:nvPr/>
        </p:nvGrpSpPr>
        <p:grpSpPr>
          <a:xfrm>
            <a:off x="7698078" y="1285859"/>
            <a:ext cx="4300571" cy="4624417"/>
            <a:chOff x="2571736" y="1142984"/>
            <a:chExt cx="4300571" cy="4624417"/>
          </a:xfrm>
        </p:grpSpPr>
        <p:sp>
          <p:nvSpPr>
            <p:cNvPr id="6" name="矩形 5"/>
            <p:cNvSpPr/>
            <p:nvPr/>
          </p:nvSpPr>
          <p:spPr>
            <a:xfrm>
              <a:off x="2571736" y="1142984"/>
              <a:ext cx="4286280" cy="428628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1" name="直接连接符 120"/>
            <p:cNvCxnSpPr/>
            <p:nvPr/>
          </p:nvCxnSpPr>
          <p:spPr>
            <a:xfrm rot="5400000">
              <a:off x="244315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5400000">
              <a:off x="672943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0" name="直接箭头连接符 129"/>
            <p:cNvCxnSpPr/>
            <p:nvPr/>
          </p:nvCxnSpPr>
          <p:spPr>
            <a:xfrm rot="10800000">
              <a:off x="2571736" y="5572140"/>
              <a:ext cx="107157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3" name="直接箭头连接符 132"/>
            <p:cNvCxnSpPr/>
            <p:nvPr/>
          </p:nvCxnSpPr>
          <p:spPr>
            <a:xfrm>
              <a:off x="5857884" y="5572140"/>
              <a:ext cx="99060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TextBox 135"/>
            <p:cNvSpPr txBox="1"/>
            <p:nvPr/>
          </p:nvSpPr>
          <p:spPr>
            <a:xfrm>
              <a:off x="3823963" y="5399101"/>
              <a:ext cx="2714644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分米（</a:t>
              </a:r>
              <a:r>
                <a:rPr lang="en-US" altLang="zh-CN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r>
                <a:rPr lang="zh-CN" altLang="en-US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厘米 ）</a:t>
              </a:r>
              <a:endPara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20" y="2752725"/>
            <a:ext cx="2139950" cy="219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2032635" y="1890395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en-US" altLang="zh-CN" sz="2800" b="0">
                <a:solidFill>
                  <a:srgbClr val="FF0000"/>
                </a:solidFill>
                <a:cs typeface="方正书宋_GBK" charset="0"/>
              </a:rPr>
              <a:t>      </a:t>
            </a:r>
            <a:r>
              <a:rPr lang="zh-CN" sz="2800" b="0">
                <a:solidFill>
                  <a:srgbClr val="FF0000"/>
                </a:solidFill>
                <a:cs typeface="方正书宋_GBK" charset="0"/>
              </a:rPr>
              <a:t>我们用</a:t>
            </a:r>
            <a:r>
              <a:rPr lang="en-US" sz="2800" b="0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</a:t>
            </a:r>
            <a:r>
              <a:rPr lang="zh-CN" sz="2800" b="0">
                <a:solidFill>
                  <a:srgbClr val="FF0000"/>
                </a:solidFill>
                <a:cs typeface="方正书宋_GBK" charset="0"/>
              </a:rPr>
              <a:t>平方厘米的小正方形摆在</a:t>
            </a:r>
            <a:r>
              <a:rPr lang="en-US" sz="2800" b="0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</a:t>
            </a:r>
            <a:r>
              <a:rPr lang="zh-CN" sz="2800" b="0">
                <a:solidFill>
                  <a:srgbClr val="FF0000"/>
                </a:solidFill>
                <a:cs typeface="方正书宋_GBK" charset="0"/>
              </a:rPr>
              <a:t>平方分米的正方形上</a:t>
            </a:r>
            <a:r>
              <a:rPr lang="en-US" altLang="zh-CN" sz="2800" b="0">
                <a:solidFill>
                  <a:srgbClr val="FF0000"/>
                </a:solidFill>
                <a:cs typeface="方正书宋_GBK" charset="0"/>
              </a:rPr>
              <a:t>,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53615" y="2851150"/>
            <a:ext cx="41738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0">
                <a:solidFill>
                  <a:srgbClr val="FF0000"/>
                </a:solidFill>
                <a:cs typeface="方正书宋_GBK" charset="0"/>
              </a:rPr>
              <a:t>     </a:t>
            </a:r>
            <a:r>
              <a:rPr lang="zh-CN" sz="2800" b="0">
                <a:solidFill>
                  <a:srgbClr val="FF0000"/>
                </a:solidFill>
                <a:cs typeface="方正书宋_GBK" charset="0"/>
              </a:rPr>
              <a:t>横排每排摆</a:t>
            </a:r>
            <a:r>
              <a:rPr lang="en-US" sz="2800" b="0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10</a:t>
            </a:r>
            <a:r>
              <a:rPr lang="zh-CN" sz="2800" b="0">
                <a:solidFill>
                  <a:srgbClr val="FF0000"/>
                </a:solidFill>
                <a:cs typeface="方正书宋_GBK" charset="0"/>
              </a:rPr>
              <a:t>个</a:t>
            </a:r>
            <a:r>
              <a:rPr lang="en-US" sz="2800" b="0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0">
                <a:solidFill>
                  <a:srgbClr val="FF0000"/>
                </a:solidFill>
                <a:cs typeface="方正书宋_GBK" charset="0"/>
              </a:rPr>
              <a:t>竖排每排摆</a:t>
            </a:r>
            <a:r>
              <a:rPr lang="en-US" sz="2800" b="0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10</a:t>
            </a:r>
            <a:r>
              <a:rPr lang="zh-CN" sz="2800" b="0">
                <a:solidFill>
                  <a:srgbClr val="FF0000"/>
                </a:solidFill>
                <a:cs typeface="方正书宋_GBK" charset="0"/>
              </a:rPr>
              <a:t>个，</a:t>
            </a:r>
            <a:endParaRPr lang="zh-CN" altLang="zh-CN" sz="2800" b="0">
              <a:solidFill>
                <a:srgbClr val="FF0000"/>
              </a:solidFill>
              <a:cs typeface="方正书宋_GBK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1570" y="381190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en-US" altLang="zh-CN" sz="2800" b="1">
                <a:solidFill>
                  <a:srgbClr val="FF0000"/>
                </a:solidFill>
                <a:cs typeface="方正书宋_GBK" charset="0"/>
              </a:rPr>
              <a:t>   </a:t>
            </a:r>
            <a:r>
              <a:rPr lang="zh-CN" sz="2800" b="1">
                <a:solidFill>
                  <a:srgbClr val="FF0000"/>
                </a:solidFill>
                <a:cs typeface="方正书宋_GBK" charset="0"/>
              </a:rPr>
              <a:t>一共可以摆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10×10</a:t>
            </a:r>
            <a:endParaRPr lang="en-US" altLang="en-US" sz="2800" b="1">
              <a:solidFill>
                <a:srgbClr val="FF0000"/>
              </a:solidFill>
              <a:latin typeface="宋体" panose="02010600030101010101" pitchFamily="2" charset="-122"/>
              <a:cs typeface="方正书宋_GBK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4655" y="377888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=100个,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7698078" y="1285859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107" name="流程图: 过程 106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流程图: 过程 107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流程图: 过程 108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流程图: 过程 109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流程图: 过程 110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流程图: 过程 111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流程图: 过程 112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流程图: 过程 113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流程图: 过程 114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流程图: 过程 115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698078" y="1714487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96" name="流程图: 过程 95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流程图: 过程 96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流程图: 过程 97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流程图: 过程 98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过程 9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流程图: 过程 100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流程图: 过程 101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流程图: 过程 102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流程图: 过程 103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流程图: 过程 104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698078" y="2143115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85" name="流程图: 过程 84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流程图: 过程 85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流程图: 过程 86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过程 87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流程图: 过程 88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流程图: 过程 89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流程图: 过程 90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流程图: 过程 91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流程图: 过程 92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流程图: 过程 93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698078" y="2571743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74" name="流程图: 过程 73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过程 74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流程图: 过程 75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流程图: 过程 76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流程图: 过程 77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过程 78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流程图: 过程 79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过程 10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流程图: 过程 82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流程图: 过程 81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698078" y="3000371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63" name="流程图: 过程 62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流程图: 过程 63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流程图: 过程 64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流程图: 过程 65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流程图: 过程 66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流程图: 过程 67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过程 68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过程 69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流程图: 过程 70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过程 71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698078" y="3428999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52" name="流程图: 过程 51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过程 52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流程图: 过程 53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流程图: 过程 54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流程图: 过程 55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流程图: 过程 56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流程图: 过程 57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流程图: 过程 59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流程图: 过程 60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98078" y="3857627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41" name="流程图: 过程 40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过程 41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过程 42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过程 43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流程图: 过程 44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流程图: 过程 45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流程图: 过程 46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流程图: 过程 47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流程图: 过程 48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流程图: 过程 49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98078" y="4286255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30" name="流程图: 过程 29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过程 30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过程 31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流程图: 过程 32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流程图: 过程 33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流程图: 过程 34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流程图: 过程 35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流程图: 过程 36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流程图: 过程 37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过程 38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98078" y="4714883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12" name="流程图: 过程 11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流程图: 过程 12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过程 13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过程 14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15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过程 17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过程 18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过程 19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过程 20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过程 21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698078" y="5143511"/>
            <a:ext cx="4286280" cy="428628"/>
            <a:chOff x="1857356" y="1285860"/>
            <a:chExt cx="4286280" cy="428628"/>
          </a:xfrm>
          <a:solidFill>
            <a:srgbClr val="FBD7EF"/>
          </a:solidFill>
        </p:grpSpPr>
        <p:sp>
          <p:nvSpPr>
            <p:cNvPr id="24" name="流程图: 过程 23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流程图: 过程 24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流程图: 过程 25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流程图: 过程 26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过程 27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流程图: 过程 116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流程图: 过程 117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流程图: 过程 118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流程图: 过程 119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流程图: 过程 121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  <a:grpFill/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2401570" y="4333875"/>
            <a:ext cx="50025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</a:t>
            </a:r>
            <a:r>
              <a:rPr lang="zh-CN" sz="2800" b="1">
                <a:solidFill>
                  <a:srgbClr val="FF0000"/>
                </a:solidFill>
                <a:cs typeface="方正书宋_GBK" charset="0"/>
              </a:rPr>
              <a:t>所以这个1平方分米的正方形的面积是100平方厘米。</a:t>
            </a:r>
          </a:p>
        </p:txBody>
      </p:sp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3464560" y="614680"/>
            <a:ext cx="3074670" cy="74930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方法一：摆一摆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9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59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9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59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59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59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9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59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59"/>
                            </p:stCondLst>
                            <p:childTnLst>
                              <p:par>
                                <p:cTn id="6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59"/>
                            </p:stCondLst>
                            <p:childTnLst>
                              <p:par>
                                <p:cTn id="6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7" grpId="0"/>
      <p:bldP spid="7" grpId="1"/>
      <p:bldP spid="8" grpId="0"/>
      <p:bldP spid="8" grpId="1"/>
      <p:bldP spid="9" grpId="0"/>
      <p:bldP spid="9" grpId="1"/>
      <p:bldP spid="123" grpId="0"/>
      <p:bldP spid="123" grpId="1"/>
      <p:bldP spid="1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697470" y="1285859"/>
            <a:ext cx="4301179" cy="4635500"/>
            <a:chOff x="2571128" y="1142984"/>
            <a:chExt cx="4301179" cy="4635500"/>
          </a:xfrm>
        </p:grpSpPr>
        <p:sp>
          <p:nvSpPr>
            <p:cNvPr id="8" name="矩形 7"/>
            <p:cNvSpPr/>
            <p:nvPr/>
          </p:nvSpPr>
          <p:spPr>
            <a:xfrm>
              <a:off x="2571736" y="1142984"/>
              <a:ext cx="4286280" cy="428628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 rot="5400000">
              <a:off x="244315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672943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>
              <a:off x="2571128" y="5556250"/>
              <a:ext cx="1384935" cy="1587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5544833" y="5574030"/>
              <a:ext cx="1303655" cy="1651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35"/>
            <p:cNvSpPr txBox="1"/>
            <p:nvPr/>
          </p:nvSpPr>
          <p:spPr>
            <a:xfrm>
              <a:off x="3883038" y="5410184"/>
              <a:ext cx="202184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1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分米（</a:t>
              </a:r>
              <a:r>
                <a:rPr lang="en-US" altLang="zh-CN" sz="1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r>
                <a:rPr lang="zh-CN" altLang="en-US" sz="1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厘米）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688" y="2351507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3464560" y="614680"/>
            <a:ext cx="3074670" cy="74930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方法二：换算单位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06295" y="2468245"/>
            <a:ext cx="28638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分米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endParaRPr 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endParaRPr lang="en-US" altLang="zh-CN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en-US" altLang="zh-CN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21985" y="243967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ClrTx/>
              <a:buSzTx/>
              <a:buFontTx/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=10厘米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35175" y="3941305"/>
            <a:ext cx="22250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ClrTx/>
              <a:buSzTx/>
              <a:buFontTx/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10×10=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94535" y="3258820"/>
            <a:ext cx="5757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这个1平方分米的正方形面积是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25850" y="3941305"/>
            <a:ext cx="31984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100（平方厘米）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bldLvl="0" animBg="1"/>
      <p:bldP spid="6" grpId="0"/>
      <p:bldP spid="6" grpId="1"/>
      <p:bldP spid="14" grpId="0"/>
      <p:bldP spid="14" grpId="1"/>
      <p:bldP spid="15" grpId="0"/>
      <p:bldP spid="15" grpId="1"/>
      <p:bldP spid="100" grpId="0"/>
      <p:bldP spid="100" grpId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2378710" y="1519555"/>
            <a:ext cx="5139055" cy="2920365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100" y="2101215"/>
            <a:ext cx="3534410" cy="5001895"/>
          </a:xfrm>
          <a:prstGeom prst="rect">
            <a:avLst/>
          </a:prstGeom>
        </p:spPr>
      </p:pic>
      <p:sp>
        <p:nvSpPr>
          <p:cNvPr id="81" name="云形 80"/>
          <p:cNvSpPr/>
          <p:nvPr/>
        </p:nvSpPr>
        <p:spPr>
          <a:xfrm>
            <a:off x="6870065" y="3701415"/>
            <a:ext cx="3380740" cy="2783205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1665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2934335" y="2101215"/>
            <a:ext cx="362775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2800" b="0">
                <a:solidFill>
                  <a:srgbClr val="000000"/>
                </a:solidFill>
                <a:cs typeface="方正书宋_GBK" charset="0"/>
              </a:rPr>
              <a:t>   </a:t>
            </a:r>
            <a:r>
              <a:rPr sz="2800" b="0">
                <a:solidFill>
                  <a:srgbClr val="000000"/>
                </a:solidFill>
                <a:cs typeface="方正书宋_GBK" charset="0"/>
              </a:rPr>
              <a:t>不管用什么方法,这个边长是1分米的正方形面积如果用平方厘米作单位都是多少?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91350" y="4745355"/>
            <a:ext cx="3138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  <a:cs typeface="方正书宋_GBK" charset="0"/>
              </a:rPr>
              <a:t>100</a:t>
            </a:r>
            <a:r>
              <a:rPr lang="zh-CN" sz="3600" b="0">
                <a:solidFill>
                  <a:srgbClr val="FF0000"/>
                </a:solidFill>
                <a:cs typeface="方正书宋_GBK" charset="0"/>
              </a:rPr>
              <a:t>平方厘米</a:t>
            </a:r>
            <a:endParaRPr lang="zh-CN" altLang="en-US" sz="3600" b="0">
              <a:solidFill>
                <a:srgbClr val="FF0000"/>
              </a:solidFill>
              <a:cs typeface="方正书宋_GB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1331691" y="1048412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2713990" y="991235"/>
            <a:ext cx="6939280" cy="2559050"/>
            <a:chOff x="6280942" y="3305175"/>
            <a:chExt cx="4032250" cy="1439863"/>
          </a:xfrm>
        </p:grpSpPr>
        <p:sp>
          <p:nvSpPr>
            <p:cNvPr id="23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032250" cy="1439863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363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36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endPara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2834005" y="1118235"/>
            <a:ext cx="6523990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95" b="0" dirty="0" smtClean="0">
                <a:latin typeface="+mn-ea"/>
                <a:ea typeface="+mn-ea"/>
              </a:rPr>
              <a:t>  </a:t>
            </a:r>
            <a:r>
              <a:rPr lang="zh-CN" altLang="en-US" sz="2400" b="0" dirty="0">
                <a:latin typeface="+mn-ea"/>
                <a:ea typeface="+mn-ea"/>
              </a:rPr>
              <a:t>同一个正方形,我们用平方分米作单位它的面积是1平方分米,用平方厘米作单位它的面积是100平方厘米,那么1平方分米等于多少平方厘米呢?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1665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4464685" y="4391025"/>
            <a:ext cx="5046980" cy="74930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1平方分米=100平方厘米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1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未标题-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048" y="2100600"/>
            <a:ext cx="2338303" cy="355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4"/>
          <p:cNvSpPr>
            <a:spLocks noChangeArrowheads="1"/>
          </p:cNvSpPr>
          <p:nvPr/>
        </p:nvSpPr>
        <p:spPr bwMode="auto">
          <a:xfrm>
            <a:off x="3759029" y="3976278"/>
            <a:ext cx="205734" cy="201128"/>
          </a:xfrm>
          <a:prstGeom prst="rect">
            <a:avLst/>
          </a:prstGeom>
          <a:solidFill>
            <a:srgbClr val="FBE8D9"/>
          </a:solidFill>
          <a:ln w="12700">
            <a:solidFill>
              <a:srgbClr val="0070C0"/>
            </a:solidFill>
            <a:round/>
          </a:ln>
        </p:spPr>
        <p:txBody>
          <a:bodyPr anchor="ctr"/>
          <a:lstStyle/>
          <a:p>
            <a:endParaRPr lang="zh-CN" altLang="en-US" sz="1935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3921832" y="3842693"/>
            <a:ext cx="2358263" cy="447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表示</a:t>
            </a:r>
            <a:r>
              <a:rPr lang="en-US" altLang="zh-CN" sz="232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320" dirty="0">
                <a:latin typeface="楷体" panose="02010609060101010101" charset="-122"/>
                <a:ea typeface="楷体" panose="02010609060101010101" charset="-122"/>
              </a:rPr>
              <a:t>平方厘米</a:t>
            </a:r>
            <a:endParaRPr lang="en-US" altLang="zh-CN" sz="232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48916" y="1278244"/>
            <a:ext cx="8793426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095" b="0" dirty="0" smtClean="0">
                <a:latin typeface="+mn-ea"/>
                <a:ea typeface="+mn-ea"/>
              </a:rPr>
              <a:t>想一想：</a:t>
            </a:r>
            <a:r>
              <a:rPr lang="en-US" altLang="zh-CN" sz="3095" b="0" dirty="0" smtClean="0">
                <a:latin typeface="+mn-ea"/>
                <a:ea typeface="+mn-ea"/>
              </a:rPr>
              <a:t>1</a:t>
            </a:r>
            <a:r>
              <a:rPr lang="zh-CN" altLang="en-US" sz="3095" b="0" dirty="0" smtClean="0">
                <a:latin typeface="+mn-ea"/>
                <a:ea typeface="+mn-ea"/>
              </a:rPr>
              <a:t>平分米包含多少平方厘米？</a:t>
            </a:r>
            <a:endParaRPr lang="zh-CN" altLang="en-US" sz="3095" b="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3505" y="2753995"/>
            <a:ext cx="52889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10×10=100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（平方分米）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6340916" y="4035274"/>
            <a:ext cx="4670425" cy="58356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平方分米＝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100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平方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厘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50060" y="1207770"/>
            <a:ext cx="9124315" cy="4541520"/>
          </a:xfrm>
          <a:prstGeom prst="rect">
            <a:avLst/>
          </a:prstGeom>
          <a:solidFill>
            <a:srgbClr val="D7FBE6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770" y="4536440"/>
            <a:ext cx="2554605" cy="1212850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>
            <a:off x="2414905" y="2279015"/>
            <a:ext cx="84632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平方米</a:t>
            </a:r>
            <a:r>
              <a:rPr 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 </a:t>
            </a:r>
            <a:r>
              <a:rPr 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平方分米</a:t>
            </a:r>
          </a:p>
        </p:txBody>
      </p:sp>
      <p:sp>
        <p:nvSpPr>
          <p:cNvPr id="68" name="矩形 67"/>
          <p:cNvSpPr/>
          <p:nvPr/>
        </p:nvSpPr>
        <p:spPr>
          <a:xfrm>
            <a:off x="2414905" y="3707765"/>
            <a:ext cx="91751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300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平方分米</a:t>
            </a:r>
            <a:r>
              <a:rPr lang="en-US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  </a:t>
            </a:r>
            <a:r>
              <a:rPr lang="en-US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平方米</a:t>
            </a:r>
          </a:p>
        </p:txBody>
      </p:sp>
      <p:sp>
        <p:nvSpPr>
          <p:cNvPr id="70" name="矩形 69"/>
          <p:cNvSpPr/>
          <p:nvPr/>
        </p:nvSpPr>
        <p:spPr>
          <a:xfrm>
            <a:off x="5455285" y="2279015"/>
            <a:ext cx="183832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altLang="zh-CN" dirty="0" smtClean="0"/>
              <a:t>  </a:t>
            </a:r>
            <a:r>
              <a:rPr lang="en-US" sz="4800" b="1" dirty="0" smtClean="0">
                <a:solidFill>
                  <a:srgbClr val="FF0000"/>
                </a:solidFill>
              </a:rPr>
              <a:t>1600</a:t>
            </a:r>
            <a:endParaRPr lang="en-US" alt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49085" y="3771900"/>
            <a:ext cx="9258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4800" b="1" dirty="0" smtClean="0">
                <a:solidFill>
                  <a:srgbClr val="FF0000"/>
                </a:solidFill>
              </a:rPr>
              <a:t>3</a:t>
            </a:r>
            <a:endParaRPr lang="en-US" altLang="en-US" sz="4800" b="1" dirty="0" smtClean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560570" y="485775"/>
            <a:ext cx="2284095" cy="5835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/>
              <a:t>  </a:t>
            </a:r>
            <a:r>
              <a:rPr lang="zh-CN" altLang="en-US" sz="3200" b="1">
                <a:solidFill>
                  <a:schemeClr val="bg1"/>
                </a:solidFill>
              </a:rPr>
              <a:t>巩固练习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7500" y="1334770"/>
            <a:ext cx="9662160" cy="5106670"/>
          </a:xfrm>
          <a:prstGeom prst="rect">
            <a:avLst/>
          </a:prstGeom>
          <a:solidFill>
            <a:schemeClr val="bg1"/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01552" y="545128"/>
            <a:ext cx="2189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填一填。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09270" y="1428736"/>
            <a:ext cx="614366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平方米</a:t>
            </a:r>
            <a:r>
              <a:rPr 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 (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平方分米</a:t>
            </a:r>
          </a:p>
        </p:txBody>
      </p:sp>
      <p:sp>
        <p:nvSpPr>
          <p:cNvPr id="33" name="矩形 32"/>
          <p:cNvSpPr/>
          <p:nvPr/>
        </p:nvSpPr>
        <p:spPr>
          <a:xfrm>
            <a:off x="3167042" y="2285992"/>
            <a:ext cx="635798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平方分米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</a:p>
        </p:txBody>
      </p:sp>
      <p:sp>
        <p:nvSpPr>
          <p:cNvPr id="34" name="矩形 33"/>
          <p:cNvSpPr/>
          <p:nvPr/>
        </p:nvSpPr>
        <p:spPr>
          <a:xfrm>
            <a:off x="3095604" y="3143248"/>
            <a:ext cx="730727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400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平方分米</a:t>
            </a:r>
          </a:p>
        </p:txBody>
      </p:sp>
      <p:sp>
        <p:nvSpPr>
          <p:cNvPr id="35" name="矩形 34"/>
          <p:cNvSpPr/>
          <p:nvPr/>
        </p:nvSpPr>
        <p:spPr>
          <a:xfrm>
            <a:off x="3167042" y="4071942"/>
            <a:ext cx="656749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800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平方分米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　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平方米</a:t>
            </a:r>
          </a:p>
        </p:txBody>
      </p:sp>
      <p:sp>
        <p:nvSpPr>
          <p:cNvPr id="39" name="矩形 38"/>
          <p:cNvSpPr/>
          <p:nvPr/>
        </p:nvSpPr>
        <p:spPr>
          <a:xfrm>
            <a:off x="3167042" y="4857760"/>
            <a:ext cx="621510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90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厘米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分米</a:t>
            </a:r>
          </a:p>
        </p:txBody>
      </p:sp>
      <p:sp>
        <p:nvSpPr>
          <p:cNvPr id="40" name="矩形 39"/>
          <p:cNvSpPr/>
          <p:nvPr/>
        </p:nvSpPr>
        <p:spPr>
          <a:xfrm>
            <a:off x="3166725" y="5713746"/>
            <a:ext cx="60722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米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厘米</a:t>
            </a:r>
          </a:p>
        </p:txBody>
      </p:sp>
      <p:sp>
        <p:nvSpPr>
          <p:cNvPr id="44" name="矩形 43"/>
          <p:cNvSpPr/>
          <p:nvPr/>
        </p:nvSpPr>
        <p:spPr>
          <a:xfrm>
            <a:off x="5729286" y="1428736"/>
            <a:ext cx="8782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900</a:t>
            </a:r>
            <a:endParaRPr lang="en-US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953124" y="2285992"/>
            <a:ext cx="8782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600</a:t>
            </a:r>
            <a:endParaRPr lang="en-US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77001" y="3152773"/>
            <a:ext cx="41465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4</a:t>
            </a:r>
            <a:endParaRPr lang="en-US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77001" y="4152905"/>
            <a:ext cx="41465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8</a:t>
            </a:r>
            <a:endParaRPr lang="en-US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02911" y="4856173"/>
            <a:ext cx="41465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9</a:t>
            </a:r>
            <a:endParaRPr lang="en-US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684077" y="5713746"/>
            <a:ext cx="8782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500</a:t>
            </a:r>
            <a:endParaRPr lang="en-US" altLang="en-US" sz="3600" b="1" dirty="0" smtClean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055" y="5228590"/>
            <a:ext cx="2554605" cy="12128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71955" y="1434465"/>
            <a:ext cx="9947275" cy="4616450"/>
          </a:xfrm>
          <a:prstGeom prst="rect">
            <a:avLst/>
          </a:prstGeom>
          <a:solidFill>
            <a:schemeClr val="bg1"/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545330" y="314960"/>
            <a:ext cx="5719445" cy="8299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AutoNum type="arabicPeriod" startAt="2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在括号里填上适当的单位。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34514" y="1571625"/>
            <a:ext cx="10081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）李冬家的新房面积约是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136(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851660" y="2464435"/>
            <a:ext cx="994891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）文具盒盒盖的面积约是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176(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 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870710" y="3357245"/>
            <a:ext cx="80162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）亮亮的身高约是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142(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900555" y="4286250"/>
            <a:ext cx="967863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）学校操场的面积约是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5000(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931035" y="5143500"/>
            <a:ext cx="76987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）一本故事书厚约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752094" y="1644955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平方米</a:t>
            </a:r>
          </a:p>
        </p:txBody>
      </p:sp>
      <p:sp>
        <p:nvSpPr>
          <p:cNvPr id="24" name="矩形 23"/>
          <p:cNvSpPr/>
          <p:nvPr/>
        </p:nvSpPr>
        <p:spPr>
          <a:xfrm>
            <a:off x="7752093" y="2500623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平方厘米</a:t>
            </a:r>
          </a:p>
        </p:txBody>
      </p:sp>
      <p:sp>
        <p:nvSpPr>
          <p:cNvPr id="25" name="矩形 24"/>
          <p:cNvSpPr/>
          <p:nvPr/>
        </p:nvSpPr>
        <p:spPr>
          <a:xfrm>
            <a:off x="6684335" y="337566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厘米</a:t>
            </a:r>
          </a:p>
        </p:txBody>
      </p:sp>
      <p:sp>
        <p:nvSpPr>
          <p:cNvPr id="26" name="矩形 25"/>
          <p:cNvSpPr/>
          <p:nvPr/>
        </p:nvSpPr>
        <p:spPr>
          <a:xfrm>
            <a:off x="7585405" y="428625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平方米</a:t>
            </a:r>
          </a:p>
        </p:txBody>
      </p:sp>
      <p:sp>
        <p:nvSpPr>
          <p:cNvPr id="27" name="矩形 26"/>
          <p:cNvSpPr/>
          <p:nvPr/>
        </p:nvSpPr>
        <p:spPr>
          <a:xfrm>
            <a:off x="6353175" y="5196840"/>
            <a:ext cx="12325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毫米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236488" y="42851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625" y="4838065"/>
            <a:ext cx="2554605" cy="12128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4165" y="1440815"/>
            <a:ext cx="10014585" cy="4616450"/>
          </a:xfrm>
          <a:prstGeom prst="rect">
            <a:avLst/>
          </a:prstGeom>
          <a:solidFill>
            <a:schemeClr val="bg1"/>
          </a:solidFill>
          <a:ln w="57150">
            <a:solidFill>
              <a:srgbClr val="F00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166910" y="1285860"/>
            <a:ext cx="800105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一幅长方形的宣传画长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米、宽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米。面积是多少平方米？和多少平方分米？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10000" y="2964815"/>
            <a:ext cx="27863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20×4=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　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endParaRPr lang="en-US" altLang="zh-CN" sz="3200" b="1" dirty="0" smtClean="0">
              <a:latin typeface="宋体" panose="02010600030101010101" pitchFamily="2" charset="-122"/>
            </a:endParaRPr>
          </a:p>
          <a:p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23110" y="4191635"/>
            <a:ext cx="778637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 ：面积是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平方米，和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8000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平方分米。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3" name="图片 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4" name="文本框 22"/>
          <p:cNvSpPr txBox="1"/>
          <p:nvPr/>
        </p:nvSpPr>
        <p:spPr>
          <a:xfrm flipH="1">
            <a:off x="5248910" y="272415"/>
            <a:ext cx="51612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教材第71页做一做第2题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69535" y="2988945"/>
            <a:ext cx="3363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80（平方米）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50615" y="370713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80平方米=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22290" y="3707130"/>
            <a:ext cx="3638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8000（平方分米）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45" y="4844415"/>
            <a:ext cx="2554605" cy="12128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6" grpId="0"/>
      <p:bldP spid="6" grpId="1"/>
      <p:bldP spid="7" grpId="0"/>
      <p:bldP spid="7" grpId="1"/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3877310" y="4345940"/>
            <a:ext cx="5569585" cy="1602740"/>
          </a:xfrm>
          <a:prstGeom prst="wedgeRoundRectCallout">
            <a:avLst>
              <a:gd name="adj1" fmla="val 60660"/>
              <a:gd name="adj2" fmla="val -291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相邻两个常用的长度单位之间的进率是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221884" y="3054897"/>
            <a:ext cx="88798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4000" dirty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长度单位：米       分米       厘米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7" name="图片 6" descr="图片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8" name="图片 7" descr="fxzb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1135781" y="1096539"/>
            <a:ext cx="1640598" cy="2006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2713990" y="991235"/>
            <a:ext cx="6595745" cy="1602105"/>
            <a:chOff x="6280942" y="3305175"/>
            <a:chExt cx="4032250" cy="1439863"/>
          </a:xfrm>
        </p:grpSpPr>
        <p:sp>
          <p:nvSpPr>
            <p:cNvPr id="23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032250" cy="1439863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6424930" y="3376596"/>
              <a:ext cx="3753054" cy="579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36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endPara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2564686" y="1081108"/>
            <a:ext cx="8793426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95" b="0" dirty="0" smtClean="0">
                <a:latin typeface="+mn-ea"/>
                <a:ea typeface="+mn-ea"/>
              </a:rPr>
              <a:t>  </a:t>
            </a:r>
            <a:r>
              <a:rPr lang="zh-CN" altLang="en-US" sz="3095" b="0" dirty="0" smtClean="0">
                <a:latin typeface="+mn-ea"/>
                <a:ea typeface="+mn-ea"/>
              </a:rPr>
              <a:t>我们</a:t>
            </a:r>
            <a:r>
              <a:rPr lang="zh-CN" altLang="en-US" sz="3095" b="0" dirty="0">
                <a:latin typeface="+mn-ea"/>
                <a:ea typeface="+mn-ea"/>
              </a:rPr>
              <a:t>学习过的长度单位有哪些？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24150" y="1736725"/>
            <a:ext cx="7405370" cy="568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100"/>
              <a:t>  </a:t>
            </a:r>
            <a:r>
              <a:rPr lang="zh-CN" altLang="en-US" sz="3100"/>
              <a:t>这些长度单位之间的进率是多少呢？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0870" y="4155440"/>
            <a:ext cx="2137404" cy="218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箭头连接符 5"/>
          <p:cNvCxnSpPr>
            <a:cxnSpLocks noChangeShapeType="1"/>
          </p:cNvCxnSpPr>
          <p:nvPr/>
        </p:nvCxnSpPr>
        <p:spPr bwMode="auto">
          <a:xfrm flipV="1">
            <a:off x="5469255" y="3503930"/>
            <a:ext cx="1641475" cy="1079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9" name="TextBox 29"/>
          <p:cNvSpPr txBox="1">
            <a:spLocks noChangeArrowheads="1"/>
          </p:cNvSpPr>
          <p:nvPr/>
        </p:nvSpPr>
        <p:spPr bwMode="auto">
          <a:xfrm>
            <a:off x="5747101" y="2788740"/>
            <a:ext cx="6972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10</a:t>
            </a:r>
          </a:p>
        </p:txBody>
      </p:sp>
      <p:cxnSp>
        <p:nvCxnSpPr>
          <p:cNvPr id="10" name="直接箭头连接符 9"/>
          <p:cNvCxnSpPr>
            <a:cxnSpLocks noChangeShapeType="1"/>
          </p:cNvCxnSpPr>
          <p:nvPr/>
        </p:nvCxnSpPr>
        <p:spPr bwMode="auto">
          <a:xfrm flipV="1">
            <a:off x="8286115" y="3465830"/>
            <a:ext cx="1678940" cy="1714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" name="TextBox 30"/>
          <p:cNvSpPr txBox="1">
            <a:spLocks noChangeArrowheads="1"/>
          </p:cNvSpPr>
          <p:nvPr/>
        </p:nvSpPr>
        <p:spPr bwMode="auto">
          <a:xfrm>
            <a:off x="8720475" y="2790645"/>
            <a:ext cx="6972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4000" dirty="0" smtClean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/>
      <p:bldP spid="26" grpId="0"/>
      <p:bldP spid="26" grpId="1"/>
      <p:bldP spid="5" grpId="0"/>
      <p:bldP spid="5" grpId="1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1466215" y="1648460"/>
            <a:ext cx="7945120" cy="1303655"/>
            <a:chOff x="4179" y="4383"/>
            <a:chExt cx="10840" cy="5102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3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</a:t>
              </a:r>
              <a:r>
                <a:rPr lang="en-US" altLang="zh-CN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这节课我们学习了面积单位间的进率,知道了相邻面积单位间的进率是100。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5102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1796853" y="3678816"/>
            <a:ext cx="7808792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3600"/>
              </a:lnSpc>
            </a:pP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学会了面积单位间的换算,如果是高级单位换算成低级单位,进率后面有几个0,就在数字后面添几个0;如果是低级单位换算成高级单位,进率后面有几个0,就在数字后面去掉几个0。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466215" y="3475990"/>
            <a:ext cx="8227695" cy="2559685"/>
          </a:xfrm>
          <a:prstGeom prst="roundRect">
            <a:avLst>
              <a:gd name="adj" fmla="val 31977"/>
            </a:avLst>
          </a:prstGeom>
          <a:noFill/>
          <a:ln w="28575" cmpd="sng">
            <a:solidFill>
              <a:srgbClr val="0CB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700595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教材第73页练习十六第1,2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4894" y="1217395"/>
            <a:ext cx="11165304" cy="4541520"/>
          </a:xfrm>
          <a:prstGeom prst="rect">
            <a:avLst/>
          </a:prstGeom>
          <a:solidFill>
            <a:srgbClr val="D7FBE6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35267" y="1632585"/>
            <a:ext cx="10930623" cy="2207260"/>
            <a:chOff x="785786" y="2643182"/>
            <a:chExt cx="8177241" cy="2206907"/>
          </a:xfrm>
        </p:grpSpPr>
        <p:sp>
          <p:nvSpPr>
            <p:cNvPr id="21" name="矩形 20"/>
            <p:cNvSpPr/>
            <p:nvPr/>
          </p:nvSpPr>
          <p:spPr>
            <a:xfrm>
              <a:off x="928662" y="2643182"/>
              <a:ext cx="4486275" cy="706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米</a:t>
              </a:r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=(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　　   </a:t>
              </a:r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)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分米　</a:t>
              </a:r>
              <a:endPara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714876" y="2643182"/>
              <a:ext cx="3857652" cy="706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分米</a:t>
              </a:r>
              <a:r>
                <a:rPr lang="en-US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=(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　   　</a:t>
              </a:r>
              <a:r>
                <a:rPr lang="en-US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)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厘米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85786" y="4143447"/>
              <a:ext cx="4184369" cy="706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厘米</a:t>
              </a:r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=(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　　   </a:t>
              </a:r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)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分米　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4857752" y="4119588"/>
              <a:ext cx="4105275" cy="706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米</a:t>
              </a:r>
              <a:r>
                <a:rPr lang="en-US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=(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　　    </a:t>
              </a:r>
              <a:r>
                <a:rPr lang="en-US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)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厘米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686234" y="1634802"/>
            <a:ext cx="69723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30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09221" y="1656392"/>
            <a:ext cx="69723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50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00600" y="3125475"/>
            <a:ext cx="44005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2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75831" y="3128016"/>
            <a:ext cx="95440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200</a:t>
            </a:r>
            <a:endParaRPr lang="en-US" altLang="en-US" sz="4000" b="1" dirty="0" smtClean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7" name="图片 6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8" name="图片 7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770" y="4536440"/>
            <a:ext cx="2554605" cy="12128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6242685" y="3524885"/>
            <a:ext cx="4008120" cy="2959735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1665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6864985" y="4017645"/>
            <a:ext cx="31388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3600" b="1">
                <a:solidFill>
                  <a:srgbClr val="FF0000"/>
                </a:solidFill>
                <a:cs typeface="方正书宋_GBK" charset="0"/>
              </a:rPr>
              <a:t>平方米</a:t>
            </a:r>
          </a:p>
          <a:p>
            <a:pPr marL="0" indent="266700"/>
            <a:r>
              <a:rPr sz="3600" b="1">
                <a:solidFill>
                  <a:srgbClr val="FF0000"/>
                </a:solidFill>
                <a:cs typeface="方正书宋_GBK" charset="0"/>
              </a:rPr>
              <a:t>平方分米</a:t>
            </a:r>
          </a:p>
          <a:p>
            <a:pPr marL="0" indent="266700"/>
            <a:r>
              <a:rPr sz="3600" b="1">
                <a:solidFill>
                  <a:srgbClr val="FF0000"/>
                </a:solidFill>
                <a:cs typeface="方正书宋_GBK" charset="0"/>
              </a:rPr>
              <a:t>平方厘米</a:t>
            </a:r>
          </a:p>
        </p:txBody>
      </p: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2091055" y="643255"/>
            <a:ext cx="6635115" cy="3166110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200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01290" y="1301115"/>
            <a:ext cx="53981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我们知道了常用的长度单位有哪些,也知道相邻两个常用的长度单位间的进率是10,那常用的面积单位有哪些?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81" name="云形 80"/>
          <p:cNvSpPr/>
          <p:nvPr/>
        </p:nvSpPr>
        <p:spPr>
          <a:xfrm>
            <a:off x="9831070" y="2716530"/>
            <a:ext cx="2360930" cy="1557655"/>
          </a:xfrm>
          <a:prstGeom prst="cloud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1665" y="4155440"/>
            <a:ext cx="2541270" cy="26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0380980" y="2828925"/>
            <a:ext cx="126111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8800" b="1">
                <a:solidFill>
                  <a:srgbClr val="FF0000"/>
                </a:solidFill>
                <a:cs typeface="方正书宋_GBK" charset="0"/>
              </a:rPr>
              <a:t>?</a:t>
            </a:r>
          </a:p>
        </p:txBody>
      </p: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2091055" y="643255"/>
            <a:ext cx="8159750" cy="4215130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100" y="2101215"/>
            <a:ext cx="3534410" cy="5001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97250" y="1228090"/>
            <a:ext cx="539813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方正书宋_GBK" charset="0"/>
              </a:rPr>
              <a:t>小迷糊有一张边长为1分米的正方形卡纸,大马虎有一张边长为10厘米的正方形卡纸,两人都说自己的卡纸大。到底谁的卡纸大呢?这节课我们就来研究这个问题。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39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37" name="组合 136"/>
          <p:cNvGrpSpPr/>
          <p:nvPr/>
        </p:nvGrpSpPr>
        <p:grpSpPr>
          <a:xfrm>
            <a:off x="7697470" y="1285859"/>
            <a:ext cx="4301179" cy="4751070"/>
            <a:chOff x="2571128" y="1142984"/>
            <a:chExt cx="4301179" cy="4751070"/>
          </a:xfrm>
        </p:grpSpPr>
        <p:sp>
          <p:nvSpPr>
            <p:cNvPr id="6" name="矩形 5"/>
            <p:cNvSpPr/>
            <p:nvPr/>
          </p:nvSpPr>
          <p:spPr>
            <a:xfrm>
              <a:off x="2571736" y="1142984"/>
              <a:ext cx="4286280" cy="428628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1" name="直接连接符 120"/>
            <p:cNvCxnSpPr/>
            <p:nvPr/>
          </p:nvCxnSpPr>
          <p:spPr>
            <a:xfrm rot="5400000">
              <a:off x="244315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5400000">
              <a:off x="672943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0" name="直接箭头连接符 129"/>
            <p:cNvCxnSpPr/>
            <p:nvPr/>
          </p:nvCxnSpPr>
          <p:spPr>
            <a:xfrm flipH="1">
              <a:off x="2571128" y="5556250"/>
              <a:ext cx="1384935" cy="1587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3" name="直接箭头连接符 132"/>
            <p:cNvCxnSpPr/>
            <p:nvPr/>
          </p:nvCxnSpPr>
          <p:spPr>
            <a:xfrm>
              <a:off x="4887608" y="5556250"/>
              <a:ext cx="1960880" cy="1778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TextBox 135"/>
            <p:cNvSpPr txBox="1"/>
            <p:nvPr/>
          </p:nvSpPr>
          <p:spPr>
            <a:xfrm>
              <a:off x="3883011" y="5372084"/>
              <a:ext cx="153289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分米</a:t>
              </a:r>
              <a:endPara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2032635" y="922020"/>
            <a:ext cx="4225290" cy="20491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30170" y="1338580"/>
            <a:ext cx="36277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2800" b="0">
                <a:solidFill>
                  <a:srgbClr val="000000"/>
                </a:solidFill>
                <a:cs typeface="方正书宋_GBK" charset="0"/>
              </a:rPr>
              <a:t> </a:t>
            </a:r>
            <a:r>
              <a:rPr lang="zh-CN" sz="2800" b="0">
                <a:solidFill>
                  <a:srgbClr val="000000"/>
                </a:solidFill>
                <a:cs typeface="方正书宋_GBK" charset="0"/>
              </a:rPr>
              <a:t>它的边长是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1</a:t>
            </a:r>
            <a:r>
              <a:rPr lang="zh-CN" sz="2800" b="0">
                <a:solidFill>
                  <a:srgbClr val="000000"/>
                </a:solidFill>
                <a:cs typeface="方正书宋_GBK" charset="0"/>
              </a:rPr>
              <a:t>分米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,</a:t>
            </a:r>
            <a:r>
              <a:rPr lang="zh-CN" sz="2800" b="0">
                <a:solidFill>
                  <a:srgbClr val="000000"/>
                </a:solidFill>
                <a:cs typeface="方正书宋_GBK" charset="0"/>
              </a:rPr>
              <a:t>谁来说一说它的面积是多少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?</a:t>
            </a:r>
            <a:endParaRPr lang="zh-CN" altLang="en-US" sz="2800"/>
          </a:p>
        </p:txBody>
      </p:sp>
      <p:sp>
        <p:nvSpPr>
          <p:cNvPr id="81" name="云形 80"/>
          <p:cNvSpPr/>
          <p:nvPr/>
        </p:nvSpPr>
        <p:spPr>
          <a:xfrm>
            <a:off x="2502535" y="3223895"/>
            <a:ext cx="3898265" cy="2813050"/>
          </a:xfrm>
          <a:prstGeom prst="cloud">
            <a:avLst/>
          </a:prstGeom>
          <a:solidFill>
            <a:srgbClr val="FBD7EF"/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边长是1分米的正方形面积是：1×1=1(平方分米)。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34685" y="4527550"/>
            <a:ext cx="2139950" cy="219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0" y="833755"/>
            <a:ext cx="3125470" cy="3086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81" grpId="0" animBg="1"/>
      <p:bldP spid="8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79" name="图片 17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1" t="20668" r="10935" b="20479"/>
          <a:stretch>
            <a:fillRect/>
          </a:stretch>
        </p:blipFill>
        <p:spPr>
          <a:xfrm flipH="1">
            <a:off x="2032635" y="922020"/>
            <a:ext cx="4940935" cy="2872740"/>
          </a:xfrm>
          <a:prstGeom prst="rect">
            <a:avLst/>
          </a:prstGeom>
        </p:spPr>
      </p:pic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-68580" y="1390650"/>
            <a:ext cx="3125470" cy="3086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2749550" y="1390650"/>
            <a:ext cx="35064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buClrTx/>
              <a:buSzTx/>
              <a:buFontTx/>
            </a:pPr>
            <a:r>
              <a:rPr lang="en-US" altLang="zh-CN" sz="2800" b="0">
                <a:solidFill>
                  <a:srgbClr val="000000"/>
                </a:solidFill>
                <a:cs typeface="方正书宋_GBK" charset="0"/>
              </a:rPr>
              <a:t>   </a:t>
            </a:r>
            <a:r>
              <a:rPr lang="zh-CN" sz="2800" b="0">
                <a:solidFill>
                  <a:srgbClr val="000000"/>
                </a:solidFill>
                <a:cs typeface="方正书宋_GBK" charset="0"/>
              </a:rPr>
              <a:t>如果这个正方形的面积用平方厘米作单位,是多少平方厘米呢?</a:t>
            </a:r>
            <a:endParaRPr lang="zh-CN" sz="2800">
              <a:solidFill>
                <a:srgbClr val="000000"/>
              </a:solidFill>
              <a:cs typeface="方正书宋_GBK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97470" y="1285859"/>
            <a:ext cx="4301179" cy="4751070"/>
            <a:chOff x="2571128" y="1142984"/>
            <a:chExt cx="4301179" cy="4751070"/>
          </a:xfrm>
        </p:grpSpPr>
        <p:sp>
          <p:nvSpPr>
            <p:cNvPr id="8" name="矩形 7"/>
            <p:cNvSpPr/>
            <p:nvPr/>
          </p:nvSpPr>
          <p:spPr>
            <a:xfrm>
              <a:off x="2571736" y="1142984"/>
              <a:ext cx="4286280" cy="428628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 rot="5400000">
              <a:off x="244315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672943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>
              <a:off x="2571128" y="5556250"/>
              <a:ext cx="1384935" cy="1587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4887608" y="5556250"/>
              <a:ext cx="1960880" cy="1778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35"/>
            <p:cNvSpPr txBox="1"/>
            <p:nvPr/>
          </p:nvSpPr>
          <p:spPr>
            <a:xfrm>
              <a:off x="3883011" y="5372084"/>
              <a:ext cx="153289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分米</a:t>
              </a:r>
              <a:endPara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860,&quot;width&quot;:1225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646</Words>
  <Application>Microsoft Office PowerPoint</Application>
  <PresentationFormat>自定义</PresentationFormat>
  <Paragraphs>103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2141</cp:revision>
  <dcterms:created xsi:type="dcterms:W3CDTF">2017-11-13T08:28:00Z</dcterms:created>
  <dcterms:modified xsi:type="dcterms:W3CDTF">2021-12-15T00:39:29Z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